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7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71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33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22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192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9489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030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87926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8248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03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483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9091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556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955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22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522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45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53227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6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04014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06279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10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53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51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548181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024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569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986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890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60547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541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82297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367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36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51810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637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70091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863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61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46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31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9292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073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9588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9905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512669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876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774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0849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341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452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867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982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572872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978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6922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780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39267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561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413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01042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82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9245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9436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199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626642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091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265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7982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76284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837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5876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086015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69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3559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8898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129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90073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04316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499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99251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64771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893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761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500994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672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645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2385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73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205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977441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84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6316908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30803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7341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1103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441244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17.04.2022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321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6301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17.04.2022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41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4/17/2022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8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4/17/2022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22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4/17/2022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24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4/17/2022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8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4/17/2022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44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4/17/2022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4/17/2022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69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4/17/2022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19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4/17/2022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68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32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7.jpeg"/><Relationship Id="rId3" Type="http://schemas.openxmlformats.org/officeDocument/2006/relationships/image" Target="../media/image17.jpeg"/><Relationship Id="rId21" Type="http://schemas.openxmlformats.org/officeDocument/2006/relationships/image" Target="../media/image40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6.jpeg"/><Relationship Id="rId2" Type="http://schemas.openxmlformats.org/officeDocument/2006/relationships/image" Target="../media/image16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34.jpeg"/><Relationship Id="rId10" Type="http://schemas.openxmlformats.org/officeDocument/2006/relationships/image" Target="../media/image24.jpeg"/><Relationship Id="rId19" Type="http://schemas.openxmlformats.org/officeDocument/2006/relationships/image" Target="../media/image38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43.jpeg"/><Relationship Id="rId2" Type="http://schemas.openxmlformats.org/officeDocument/2006/relationships/image" Target="../media/image16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1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4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46.jpeg"/><Relationship Id="rId2" Type="http://schemas.openxmlformats.org/officeDocument/2006/relationships/image" Target="../media/image16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4.jpeg"/><Relationship Id="rId10" Type="http://schemas.openxmlformats.org/officeDocument/2006/relationships/image" Target="../media/image24.jpeg"/><Relationship Id="rId19" Type="http://schemas.openxmlformats.org/officeDocument/2006/relationships/image" Target="../media/image48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54.jpeg"/><Relationship Id="rId26" Type="http://schemas.openxmlformats.org/officeDocument/2006/relationships/image" Target="../media/image62.jpeg"/><Relationship Id="rId3" Type="http://schemas.openxmlformats.org/officeDocument/2006/relationships/image" Target="../media/image17.jpeg"/><Relationship Id="rId21" Type="http://schemas.openxmlformats.org/officeDocument/2006/relationships/image" Target="../media/image5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2" Type="http://schemas.openxmlformats.org/officeDocument/2006/relationships/image" Target="../media/image16.jpe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29" Type="http://schemas.openxmlformats.org/officeDocument/2006/relationships/image" Target="../media/image65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60.jpeg"/><Relationship Id="rId5" Type="http://schemas.openxmlformats.org/officeDocument/2006/relationships/image" Target="../media/image19.jpe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28" Type="http://schemas.openxmlformats.org/officeDocument/2006/relationships/image" Target="../media/image64.jpeg"/><Relationship Id="rId10" Type="http://schemas.openxmlformats.org/officeDocument/2006/relationships/image" Target="../media/image24.jpeg"/><Relationship Id="rId19" Type="http://schemas.openxmlformats.org/officeDocument/2006/relationships/image" Target="../media/image55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Relationship Id="rId30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2946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445224"/>
              <a:ext cx="1619672" cy="1412776"/>
            </a:xfrm>
            <a:prstGeom prst="rect">
              <a:avLst/>
            </a:prstGeom>
            <a:noFill/>
          </p:spPr>
        </p:pic>
        <p:pic>
          <p:nvPicPr>
            <p:cNvPr id="82950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487816" y="4077072"/>
              <a:ext cx="1656184" cy="1412776"/>
            </a:xfrm>
            <a:prstGeom prst="rect">
              <a:avLst/>
            </a:prstGeom>
            <a:noFill/>
          </p:spPr>
        </p:pic>
        <p:pic>
          <p:nvPicPr>
            <p:cNvPr id="82952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452320" y="0"/>
              <a:ext cx="1691680" cy="1412776"/>
            </a:xfrm>
            <a:prstGeom prst="rect">
              <a:avLst/>
            </a:prstGeom>
            <a:noFill/>
          </p:spPr>
        </p:pic>
        <p:pic>
          <p:nvPicPr>
            <p:cNvPr id="82954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1340768"/>
              <a:ext cx="1632182" cy="1368152"/>
            </a:xfrm>
            <a:prstGeom prst="rect">
              <a:avLst/>
            </a:prstGeom>
            <a:noFill/>
          </p:spPr>
        </p:pic>
        <p:pic>
          <p:nvPicPr>
            <p:cNvPr id="82956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4077072"/>
              <a:ext cx="1619672" cy="1368152"/>
            </a:xfrm>
            <a:prstGeom prst="rect">
              <a:avLst/>
            </a:prstGeom>
            <a:noFill/>
          </p:spPr>
        </p:pic>
        <p:pic>
          <p:nvPicPr>
            <p:cNvPr id="8295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419872" y="5445224"/>
              <a:ext cx="2232249" cy="1412776"/>
            </a:xfrm>
            <a:prstGeom prst="rect">
              <a:avLst/>
            </a:prstGeom>
            <a:noFill/>
          </p:spPr>
        </p:pic>
        <p:pic>
          <p:nvPicPr>
            <p:cNvPr id="82960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619672" y="5445224"/>
              <a:ext cx="1800200" cy="1412776"/>
            </a:xfrm>
            <a:prstGeom prst="rect">
              <a:avLst/>
            </a:prstGeom>
            <a:noFill/>
          </p:spPr>
        </p:pic>
        <p:pic>
          <p:nvPicPr>
            <p:cNvPr id="82962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652120" y="5445224"/>
              <a:ext cx="1872208" cy="1412776"/>
            </a:xfrm>
            <a:prstGeom prst="rect">
              <a:avLst/>
            </a:prstGeom>
            <a:noFill/>
          </p:spPr>
        </p:pic>
        <p:pic>
          <p:nvPicPr>
            <p:cNvPr id="82964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0" y="2708920"/>
              <a:ext cx="1619672" cy="1368152"/>
            </a:xfrm>
            <a:prstGeom prst="rect">
              <a:avLst/>
            </a:prstGeom>
            <a:noFill/>
          </p:spPr>
        </p:pic>
        <p:pic>
          <p:nvPicPr>
            <p:cNvPr id="82966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486331" y="2708920"/>
              <a:ext cx="1657669" cy="1368152"/>
            </a:xfrm>
            <a:prstGeom prst="rect">
              <a:avLst/>
            </a:prstGeom>
            <a:noFill/>
          </p:spPr>
        </p:pic>
        <p:pic>
          <p:nvPicPr>
            <p:cNvPr id="82948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7487816" y="5429250"/>
              <a:ext cx="1656184" cy="1428750"/>
            </a:xfrm>
            <a:prstGeom prst="rect">
              <a:avLst/>
            </a:prstGeom>
            <a:noFill/>
          </p:spPr>
        </p:pic>
        <p:pic>
          <p:nvPicPr>
            <p:cNvPr id="82968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7452320" y="1340768"/>
              <a:ext cx="1691680" cy="1412802"/>
            </a:xfrm>
            <a:prstGeom prst="rect">
              <a:avLst/>
            </a:prstGeom>
            <a:noFill/>
          </p:spPr>
        </p:pic>
        <p:pic>
          <p:nvPicPr>
            <p:cNvPr id="82972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619672" cy="1378124"/>
            </a:xfrm>
            <a:prstGeom prst="rect">
              <a:avLst/>
            </a:prstGeom>
            <a:noFill/>
          </p:spPr>
        </p:pic>
        <p:pic>
          <p:nvPicPr>
            <p:cNvPr id="82974" name="Picture 30" descr="Forest Wallpapers :: NoNaMe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619672" y="0"/>
              <a:ext cx="5904656" cy="5445224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2051720" y="188640"/>
            <a:ext cx="508664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Царство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грибов</a:t>
            </a:r>
            <a:endParaRPr lang="ru-RU" sz="8800" b="1" i="1" dirty="0">
              <a:ln w="28575" cmpd="sng">
                <a:solidFill>
                  <a:srgbClr val="FFFFFF"/>
                </a:solidFill>
                <a:prstDash val="solid"/>
              </a:ln>
              <a:solidFill>
                <a:srgbClr val="D2DA7A">
                  <a:lumMod val="75000"/>
                </a:srgbClr>
              </a:solidFill>
              <a:effectLst>
                <a:glow rad="228600">
                  <a:srgbClr val="D2DA7A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6846" y="42289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i="1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0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82946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5445224"/>
                <a:ext cx="1619672" cy="1412776"/>
              </a:xfrm>
              <a:prstGeom prst="rect">
                <a:avLst/>
              </a:prstGeom>
              <a:noFill/>
            </p:spPr>
          </p:pic>
          <p:pic>
            <p:nvPicPr>
              <p:cNvPr id="82950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7487816" y="4077072"/>
                <a:ext cx="1656184" cy="1412776"/>
              </a:xfrm>
              <a:prstGeom prst="rect">
                <a:avLst/>
              </a:prstGeom>
              <a:noFill/>
            </p:spPr>
          </p:pic>
          <p:pic>
            <p:nvPicPr>
              <p:cNvPr id="82952" name="Picture 8" descr="http://ziza.qip.ru/other/032007/22/wikimedia/misc/016_misc_55912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452320" y="0"/>
                <a:ext cx="1691680" cy="1412776"/>
              </a:xfrm>
              <a:prstGeom prst="rect">
                <a:avLst/>
              </a:prstGeom>
              <a:noFill/>
            </p:spPr>
          </p:pic>
          <p:pic>
            <p:nvPicPr>
              <p:cNvPr id="82954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0" y="1340768"/>
                <a:ext cx="1632182" cy="1368152"/>
              </a:xfrm>
              <a:prstGeom prst="rect">
                <a:avLst/>
              </a:prstGeom>
              <a:noFill/>
            </p:spPr>
          </p:pic>
          <p:pic>
            <p:nvPicPr>
              <p:cNvPr id="82956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0" y="4077072"/>
                <a:ext cx="1619672" cy="1368152"/>
              </a:xfrm>
              <a:prstGeom prst="rect">
                <a:avLst/>
              </a:prstGeom>
              <a:noFill/>
            </p:spPr>
          </p:pic>
          <p:pic>
            <p:nvPicPr>
              <p:cNvPr id="8295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419872" y="5445224"/>
                <a:ext cx="2232249" cy="1412776"/>
              </a:xfrm>
              <a:prstGeom prst="rect">
                <a:avLst/>
              </a:prstGeom>
              <a:noFill/>
            </p:spPr>
          </p:pic>
          <p:pic>
            <p:nvPicPr>
              <p:cNvPr id="82960" name="Picture 16" descr="&amp;Dcy;&amp;iecy;&amp;tcy;&amp;scy;&amp;kcy;&amp;acy;&amp;yacy; &amp;scy;&amp;tcy;&amp;rcy;&amp;acy;&amp;ncy;&amp;icy;&amp;chcy;&amp;kcy;&amp;acy;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1619672" y="5445224"/>
                <a:ext cx="1800200" cy="1412776"/>
              </a:xfrm>
              <a:prstGeom prst="rect">
                <a:avLst/>
              </a:prstGeom>
              <a:noFill/>
            </p:spPr>
          </p:pic>
          <p:pic>
            <p:nvPicPr>
              <p:cNvPr id="82962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652120" y="5445224"/>
                <a:ext cx="1872208" cy="1412776"/>
              </a:xfrm>
              <a:prstGeom prst="rect">
                <a:avLst/>
              </a:prstGeom>
              <a:noFill/>
            </p:spPr>
          </p:pic>
          <p:pic>
            <p:nvPicPr>
              <p:cNvPr id="82964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0" y="2708920"/>
                <a:ext cx="1619672" cy="1368152"/>
              </a:xfrm>
              <a:prstGeom prst="rect">
                <a:avLst/>
              </a:prstGeom>
              <a:noFill/>
            </p:spPr>
          </p:pic>
          <p:pic>
            <p:nvPicPr>
              <p:cNvPr id="82966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7486331" y="2708920"/>
                <a:ext cx="1657669" cy="1368152"/>
              </a:xfrm>
              <a:prstGeom prst="rect">
                <a:avLst/>
              </a:prstGeom>
              <a:noFill/>
            </p:spPr>
          </p:pic>
          <p:pic>
            <p:nvPicPr>
              <p:cNvPr id="82948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7487816" y="5429250"/>
                <a:ext cx="1656184" cy="1428750"/>
              </a:xfrm>
              <a:prstGeom prst="rect">
                <a:avLst/>
              </a:prstGeom>
              <a:noFill/>
            </p:spPr>
          </p:pic>
          <p:pic>
            <p:nvPicPr>
              <p:cNvPr id="82968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7452320" y="1340768"/>
                <a:ext cx="1691680" cy="1412802"/>
              </a:xfrm>
              <a:prstGeom prst="rect">
                <a:avLst/>
              </a:prstGeom>
              <a:noFill/>
            </p:spPr>
          </p:pic>
          <p:pic>
            <p:nvPicPr>
              <p:cNvPr id="82972" name="Picture 28" descr="&amp;Pcy;&amp;ocy;&amp;dcy; &amp;bcy;&amp;iecy;&amp;rcy;&amp;iecy;&amp;zcy;&amp;acy;&amp;mcy;&amp;icy; &amp;icy; &amp;ocy;&amp;scy;&amp;icy;&amp;ncy;&amp;acy;&amp;mcy;&amp;icy;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0" y="0"/>
                <a:ext cx="1619672" cy="1378124"/>
              </a:xfrm>
              <a:prstGeom prst="rect">
                <a:avLst/>
              </a:prstGeom>
              <a:noFill/>
            </p:spPr>
          </p:pic>
        </p:grpSp>
        <p:pic>
          <p:nvPicPr>
            <p:cNvPr id="82974" name="Picture 30" descr="Forest Wallpapers :: NoNaMe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619672" y="0"/>
              <a:ext cx="5904656" cy="5445224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 18"/>
          <p:cNvSpPr/>
          <p:nvPr/>
        </p:nvSpPr>
        <p:spPr>
          <a:xfrm>
            <a:off x="611560" y="26064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за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8115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Царство грибов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07345" y="5445224"/>
            <a:ext cx="17475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Урок № 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1772816"/>
            <a:ext cx="58737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Удивительные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грибы</a:t>
            </a:r>
          </a:p>
        </p:txBody>
      </p:sp>
    </p:spTree>
    <p:extLst>
      <p:ext uri="{BB962C8B-B14F-4D97-AF65-F5344CB8AC3E}">
        <p14:creationId xmlns:p14="http://schemas.microsoft.com/office/powerpoint/2010/main" xmlns="" val="36673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Удивительные грибы</a:t>
            </a:r>
          </a:p>
        </p:txBody>
      </p:sp>
      <p:pic>
        <p:nvPicPr>
          <p:cNvPr id="2050" name="Picture 2" descr="IrWi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320820"/>
            <a:ext cx="2027274" cy="14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амый правильный и независимый форум г. Цимлянска, для цимлоидов и всех кому не безразличен наш городок. * Просмотр темы - Весел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930224"/>
            <a:ext cx="2019812" cy="14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орум Перуница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579028"/>
            <a:ext cx="2044612" cy="14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275856" y="1320820"/>
            <a:ext cx="4824536" cy="133478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Дождевик</a:t>
            </a:r>
          </a:p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Молодой белый гриб-дождевик можно приложить к ранке. Кровь перестанет течь, боль утихнет.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54896" y="2858478"/>
            <a:ext cx="4821480" cy="150688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Белый навозник</a:t>
            </a:r>
          </a:p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Условно-съедобный гриб. Его едят </a:t>
            </a:r>
            <a:r>
              <a:rPr lang="ru-RU" sz="1600" b="1" dirty="0" err="1" smtClean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толь-ко</a:t>
            </a:r>
            <a:r>
              <a:rPr lang="ru-RU" sz="1600" b="1" dirty="0" smtClean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молодым.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Навозник называют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чер-нильным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грибом. Из него можно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изго-товить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чернила. Подпись сделанную такими чернилами не подделаешь.</a:t>
            </a:r>
            <a:endParaRPr lang="ru-RU" sz="1600" b="1" dirty="0">
              <a:solidFill>
                <a:srgbClr val="B88472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95680" y="4579028"/>
            <a:ext cx="4804712" cy="134253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Трутовик</a:t>
            </a:r>
          </a:p>
          <a:p>
            <a:r>
              <a:rPr lang="ru-RU" sz="1600" b="1" dirty="0">
                <a:solidFill>
                  <a:srgbClr val="B88472">
                    <a:lumMod val="50000"/>
                  </a:srgbClr>
                </a:solidFill>
                <a:latin typeface="Georgia" panose="02040502050405020303" pitchFamily="18" charset="0"/>
              </a:rPr>
              <a:t>Если на дереве появился трутовик, значит, дерево заболело. Его грибница проникает в древесину и разрушает её, превращая в труху.</a:t>
            </a:r>
          </a:p>
        </p:txBody>
      </p:sp>
    </p:spTree>
    <p:extLst>
      <p:ext uri="{BB962C8B-B14F-4D97-AF65-F5344CB8AC3E}">
        <p14:creationId xmlns:p14="http://schemas.microsoft.com/office/powerpoint/2010/main" xmlns="" val="21647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Плесневые и дрожжевые грибы</a:t>
            </a:r>
          </a:p>
        </p:txBody>
      </p:sp>
      <p:pic>
        <p:nvPicPr>
          <p:cNvPr id="22530" name="Picture 2" descr="&amp;Scy;&amp;Acy;&amp;Dcy; &amp;Kcy;&amp;Acy;&amp;Mcy;&amp;Ncy;&amp;IEcy;&amp;Jcy; :: &amp;Pcy;&amp;rcy;&amp;ocy;&amp;scy;&amp;mcy;&amp;ocy;&amp;tcy;&amp;rcy; &amp;tcy;&amp;iecy;&amp;mcy;&amp;ycy; - &amp;Scy;&amp;Acy;&amp;Dcy; &amp;Kcy;&amp;Acy;&amp;Mcy;&amp;Ncy;&amp;IEcy;&amp;Jcy;-2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71600" y="1196752"/>
            <a:ext cx="3548709" cy="2664296"/>
          </a:xfrm>
          <a:prstGeom prst="rect">
            <a:avLst/>
          </a:prstGeom>
          <a:noFill/>
        </p:spPr>
      </p:pic>
      <p:pic>
        <p:nvPicPr>
          <p:cNvPr id="22532" name="Picture 4" descr="&amp;Dcy;&amp;rcy;&amp;ocy;&amp;zhcy;&amp;zhcy;&amp;iecy;&amp;vcy;&amp;ocy;&amp;jcy; &amp;gcy;&amp;rcy;&amp;icy;&amp;bcy; &amp;bcy;&amp;icy;&amp;ocy;&amp;lcy;&amp;ocy;&amp;gcy;&amp;icy;&amp;yacy;. &amp;Kcy;&amp;acy;&amp;tcy;&amp;iecy;&amp;gcy;&amp;ocy;&amp;rcy;&amp;icy;&amp;yacy; &amp;Acy;&amp;ncy;&amp;ocy;&amp;ncy;&amp;scy;&amp;ycy; - secretcircle-online.ru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644008" y="1196752"/>
            <a:ext cx="3528392" cy="2664296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1043608" y="4509120"/>
            <a:ext cx="7128792" cy="1296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Плесень и дрожжи – это микроскопические грибы.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Если есть влага, тепло, питательные вещества, то они быстро размножаются, становятся видимыми.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426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Плесневые грибы</a:t>
            </a:r>
          </a:p>
        </p:txBody>
      </p:sp>
      <p:pic>
        <p:nvPicPr>
          <p:cNvPr id="2052" name="Picture 4" descr="&amp;Lcy;&amp;acy;&amp;ncy;&amp;dcy;&amp;shcy;&amp;acy;&amp;fcy;&amp;tcy;&amp;ncy;&amp;ycy;&amp;jcy; &amp;dcy;&amp;icy;&amp;zcy;&amp;acy;&amp;jcy;&amp;ncy;, &amp;tscy;&amp;vcy;&amp;iecy;&amp;tcy;&amp;ocy;&amp;vcy;&amp;ocy;&amp;dcy;&amp;scy;&amp;tcy;&amp;vcy;&amp;ocy; &amp;icy; &amp;fcy;&amp;lcy;&amp;ocy;&amp;rcy;&amp;icy;&amp;scy;&amp;tcy;&amp;icy;&amp;kcy;&amp;acy; &amp;ncy;&amp;acy; &amp;scy;&amp;acy;&amp;jcy;&amp;tcy;&amp;iecy; - &quot;&amp;TScy;&amp;vcy;&amp;iecy;&amp;tcy;&amp;ucy;&amp;tcy; &amp;tscy;&amp;vcy;&amp;iecy;&amp;tcy;&amp;ycy;&quot;. - Part 19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979712" y="4509120"/>
            <a:ext cx="2520280" cy="1686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03 &amp;Dcy;&amp;iecy;&amp;kcy;&amp;acy;&amp;bcy;&amp;rcy;&amp;softcy; 2013 xyris.ru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932040" y="1052736"/>
            <a:ext cx="2730674" cy="1872208"/>
          </a:xfrm>
          <a:prstGeom prst="rect">
            <a:avLst/>
          </a:prstGeom>
          <a:noFill/>
        </p:spPr>
      </p:pic>
      <p:pic>
        <p:nvPicPr>
          <p:cNvPr id="2056" name="Picture 8" descr="&amp;Icy;&amp;ncy;&amp;tcy;&amp;iecy;&amp;rcy;&amp;ncy;&amp;iecy;&amp;tcy;-&amp;ucy;&amp;rcy;&amp;ocy;&amp;kcy; &amp;pcy;&amp;ocy; &amp;ocy;&amp;kcy;&amp;rcy;&amp;ucy;&amp;zhcy;&amp;acy;&amp;yucy;&amp;shchcy;&amp;iecy;&amp;mcy;&amp;ucy; &amp;mcy;&amp;icy;&amp;rcy;&amp;ucy; &quot;&amp;Gcy;&amp;rcy;&amp;icy;&amp;bcy;&amp;ycy;&quot; &amp;Kcy;&amp;lcy;&amp;acy;&amp;scy;&amp;scy;39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419872" y="2780928"/>
            <a:ext cx="2016224" cy="1440160"/>
          </a:xfrm>
          <a:prstGeom prst="rect">
            <a:avLst/>
          </a:prstGeom>
          <a:noFill/>
        </p:spPr>
      </p:pic>
      <p:pic>
        <p:nvPicPr>
          <p:cNvPr id="2058" name="Picture 10" descr="The Best Guide &amp;Kcy;&amp;acy;&amp;kcy; &amp;vcy;&amp;ycy;&amp;bcy;&amp;rcy;&amp;acy;&amp;tcy;&amp;softcy; &amp;scy;&amp;ycy;&amp;rcy;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475656" y="1268760"/>
            <a:ext cx="2792760" cy="1800200"/>
          </a:xfrm>
          <a:prstGeom prst="rect">
            <a:avLst/>
          </a:prstGeom>
          <a:noFill/>
        </p:spPr>
      </p:pic>
      <p:pic>
        <p:nvPicPr>
          <p:cNvPr id="2060" name="Picture 12" descr="&amp;Icy;&amp;ncy;&amp;scy;&amp;tcy;&amp;rcy;&amp;ucy;&amp;kcy;&amp;tscy;&amp;icy;&amp;yacy; &amp;pcy;&amp;ocy; &amp;vcy;&amp;ycy;&amp;rcy;&amp;acy;&amp;shchcy;&amp;icy;&amp;vcy;&amp;acy;&amp;ncy;&amp;icy;&amp;yucy; &amp;pcy;&amp;lcy;&amp;iecy;&amp;scy;&amp;iecy;&amp;ncy;&amp;icy; &amp;Rcy;&amp;ucy;&amp;scy;&amp;scy;&amp;kcy;&amp;icy;&amp;jcy; &amp;tcy;&amp;ucy;&amp;tcy;&amp;ocy;&amp;rcy;&amp;icy;&amp;acy;&amp;lcy;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5436096" y="2924944"/>
            <a:ext cx="276267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&amp;Bcy;&amp;ocy;&amp;lcy;&amp;iecy;&amp;zcy;&amp;ncy;&amp;icy; &amp;vcy;&amp;icy;&amp;ncy;&amp;ocy;&amp;gcy;&amp;rcy;&amp;acy;&amp;dcy;&amp;acy; &amp;Scy;&amp;iecy;&amp;rcy;&amp;acy;&amp;yacy; &amp;gcy;&amp;ncy;&amp;icy;&amp;lcy;&amp;softcy; Croft.com.ua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899592" y="2924944"/>
            <a:ext cx="281112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4" name="Picture 16" descr="&amp;Bcy;&amp;ocy;&amp;lcy;&amp;iecy;&amp;zcy;&amp;ncy;&amp;icy; &amp;tcy;&amp;ocy;&amp;mcy;&amp;acy;&amp;tcy;&amp;ocy;&amp;vcy; &amp;Mcy;&amp;ocy;&amp;yacy; &amp;dcy;&amp;acy;&amp;chcy;&amp;kcy;&amp;acy;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4644008" y="4437112"/>
            <a:ext cx="2448272" cy="1725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928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Пенициллин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6016" y="1366610"/>
            <a:ext cx="31683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В начале 40-х годов прошлого века английский учёный Александр Флеминг изготовил из микроскопического плесневого гриба знаменитое лекарство 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ea typeface="Calibri" pitchFamily="34" charset="0"/>
                <a:cs typeface="PetersburgCSanPin-Regular"/>
              </a:rPr>
              <a:t>—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 </a:t>
            </a:r>
            <a:r>
              <a:rPr lang="ru-RU" sz="24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пенициллин</a:t>
            </a:r>
            <a:r>
              <a:rPr lang="ru-RU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  <a:ea typeface="Calibri" pitchFamily="34" charset="0"/>
                <a:cs typeface="PetersburgCSanPin-Regular"/>
              </a:rPr>
              <a:t>.</a:t>
            </a:r>
            <a:endParaRPr lang="ru-RU" b="1" dirty="0">
              <a:solidFill>
                <a:srgbClr val="B88472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Invents del segle XX Timeline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259632" y="1484784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Sostav.ua - &amp;Ucy;&amp;chcy;&amp;iecy;&amp;ncy;&amp;ycy;&amp;iecy; &amp;rcy;&amp;acy;&amp;scy;&amp;shcy;&amp;icy;&amp;fcy;&amp;rcy;&amp;ocy;&amp;vcy;&amp;acy;&amp;lcy;&amp;icy; &amp;gcy;&amp;iecy;&amp;ncy;&amp;ocy;&amp;mcy; &amp;pcy;&amp;rcy;&amp;ocy;&amp;icy;&amp;zcy;&amp;vcy;&amp;ocy;&amp;dcy;&amp;icy;&amp;tcy;&amp;iecy;&amp;lcy;&amp;yacy; &amp;pcy;&amp;iecy;&amp;ncy;&amp;icy;&amp;tscy;&amp;icy;&amp;lcy;&amp;lcy;&amp;icy;&amp;ncy;&amp;acy;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907704" y="4365104"/>
            <a:ext cx="2016224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&amp;zcy;&amp;dcy;&amp;ocy;&amp;rcy;&amp;ocy;&amp;vcy;&amp;softcy;&amp;iecy; &amp;Zcy;&amp;acy;&amp;pcy;&amp;icy;&amp;scy;&amp;icy; &amp;vcy; &amp;rcy;&amp;ucy;&amp;bcy;&amp;rcy;&amp;icy;&amp;kcy;&amp;iecy; &amp;zcy;&amp;dcy;&amp;ocy;&amp;rcy;&amp;ocy;&amp;vcy;&amp;softcy;&amp;iecy; &amp;Dcy;&amp;ncy;&amp;iecy;&amp;vcy;&amp;ncy;&amp;icy;&amp;kcy; vados2384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644008" y="4365104"/>
            <a:ext cx="2016224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20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Georgia" pitchFamily="18" charset="0"/>
              </a:rPr>
              <a:t>Грибы-хлебопёки, сыровары, маслоделы . . .</a:t>
            </a:r>
          </a:p>
        </p:txBody>
      </p:sp>
      <p:pic>
        <p:nvPicPr>
          <p:cNvPr id="21506" name="Picture 2" descr="&amp;CHcy;&amp;acy;&amp;jcy;&amp;ncy;&amp;acy;&amp;ya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259632" y="1268760"/>
            <a:ext cx="2405067" cy="1800200"/>
          </a:xfrm>
          <a:prstGeom prst="rect">
            <a:avLst/>
          </a:prstGeom>
          <a:noFill/>
        </p:spPr>
      </p:pic>
      <p:pic>
        <p:nvPicPr>
          <p:cNvPr id="21510" name="Picture 6" descr="&quot;Different meal Types of cheese Wallpapers for PC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259632" y="4077072"/>
            <a:ext cx="2419469" cy="1800200"/>
          </a:xfrm>
          <a:prstGeom prst="rect">
            <a:avLst/>
          </a:prstGeom>
          <a:noFill/>
        </p:spPr>
      </p:pic>
      <p:pic>
        <p:nvPicPr>
          <p:cNvPr id="21512" name="Picture 8" descr="&amp;Vcy;&amp;scy;&amp;iecy; &amp;ocy; &amp;zhcy;&amp;iecy;&amp;ncy;&amp;scy;&amp;kcy;&amp;ocy;&amp;mcy; &amp;zcy;&amp;dcy;&amp;ocy;&amp;rcy;&amp;ocy;&amp;vcy;&amp;softcy;&amp;iecy;. &amp;Scy;&amp;ocy;&amp;vcy;&amp;iecy;&amp;tcy;&amp;ycy; &amp;scy;&amp;pcy;&amp;iecy;&amp;tscy;&amp;icy;&amp;acy;&amp;lcy;&amp;icy;&amp;scy;&amp;tcy;&amp;ocy;&amp;vcy;, &amp;rcy;&amp;iecy;&amp;kcy;&amp;ocy;&amp;mcy;&amp;iecy;&amp;ncy;&amp;dcy;&amp;acy;&amp;tscy;&amp;icy;&amp;icy; &amp;icy; &amp;rcy;&amp;iecy;&amp;tscy;&amp;iecy;&amp;pcy;&amp;tcy;&amp;ycy;.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436096" y="4077072"/>
            <a:ext cx="2448272" cy="1800200"/>
          </a:xfrm>
          <a:prstGeom prst="rect">
            <a:avLst/>
          </a:prstGeom>
          <a:noFill/>
        </p:spPr>
      </p:pic>
      <p:pic>
        <p:nvPicPr>
          <p:cNvPr id="21516" name="Picture 12" descr="&amp;Scy;&amp;vcy;&amp;icy;&amp;ncy;&amp;ocy;&amp;jcy; &amp;shcy;&amp;pcy;&amp;icy;&amp;kcy; &quot; &amp;Vcy;&amp;Kcy;&amp;Ucy;&amp;Scy;&amp;Ncy;&amp;Ycy;&amp;IEcy; &amp;Rcy;&amp;IEcy;&amp;TScy;&amp;IEcy;&amp;Pcy;&amp;Tcy;&amp;Ycy; 2014 &amp;Scy; &amp;Fcy;&amp;Ocy;&amp;Tcy;&amp;Ocy;. &amp;Vcy;&amp;kcy;&amp;ucy;&amp;scy;&amp;ncy;&amp;ycy;&amp;iecy; &amp;rcy;&amp;iecy;&amp;tscy;&amp;iecy;&amp;pcy;&amp;tcy;&amp;ycy; &amp;scy; &amp;fcy;&amp;ocy;&amp;tcy;&amp;ocy;&amp;gcy;&amp;rcy;&amp;acy;&amp;fcy;&amp;icy;&amp;yacy;&amp;mcy;&amp;icy; &amp;ncy;&amp;acy; &amp;kcy;&amp;acy;&amp;zhcy;&amp;dcy;&amp;ycy;&amp;jcy; &amp;dcy;&amp;iecy;&amp;ncy;&amp;softcy;. &amp;Rcy;&amp;iecy;&amp;tscy;&amp;iecy;&amp;pcy;&amp;tcy;&amp;ycy; &amp;scy;&amp;acy;&amp;lcy;&amp;acy;&amp;tcy;&amp;ocy;&amp;vcy;, &amp;rcy;&amp;iecy;&amp;tscy;&amp;iecy;&amp;pcy;&amp;tcy;&amp;ycy; &amp;pcy;&amp;iecy;&amp;rcy;&amp;vcy;&amp;ycy;&amp;khcy;, &amp;rcy;&amp;iecy;&amp;tscy;&amp;iecy;&amp;pcy;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5436096" y="1268760"/>
            <a:ext cx="2402632" cy="1781944"/>
          </a:xfrm>
          <a:prstGeom prst="rect">
            <a:avLst/>
          </a:prstGeom>
          <a:noFill/>
        </p:spPr>
      </p:pic>
      <p:pic>
        <p:nvPicPr>
          <p:cNvPr id="21508" name="Picture 4" descr="&amp;Scy;&amp;kcy;&amp;ocy;&amp;lcy;&amp;softcy;&amp;kcy;&amp;ocy; &amp;zcy;&amp;acy; &amp;scy;&amp;vcy;&amp;ocy;&amp;yucy; &amp;zhcy;&amp;icy;&amp;zcy;&amp;ncy;&amp;softcy; &amp;scy;&amp;hardcy;&amp;iecy;&amp;dcy;&amp;acy;&amp;iecy;&amp;tcy; &amp;chcy;&amp;iecy;&amp;lcy;&amp;ocy;&amp;vcy;&amp;iecy;&amp;kcy; &amp;Bcy;&amp;iecy;&amp;lcy;&amp;ocy;&amp;rcy;&amp;ucy;&amp;scy;&amp;scy;&amp;kcy;&amp;icy;&amp;jcy; &amp;bcy;&amp;lcy;&amp;ocy;&amp;gcy; offline.by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3203848" y="2492896"/>
            <a:ext cx="2688299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38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Интересные факты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1052736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·  Всего известно миллион видов грибов, но только 10% из них классифицированы на съедобные и ядовитые.</a:t>
            </a:r>
          </a:p>
          <a:p>
            <a:pPr lvl="0"/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·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Споры грибов долгое время могут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сохранять </a:t>
            </a: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свою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способность к прорастанию. Они могут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ждать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удобного случая не год и не два, а десять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более лет - и как только появится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возмож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-</a:t>
            </a:r>
          </a:p>
          <a:p>
            <a:pPr lvl="0"/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ность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- начать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расти. Порой, в самых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неожи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-</a:t>
            </a: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данных местах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·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Оказывается, существуют даже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хищные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грибы! Питаются они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червячками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·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Некоторые грибы светятся в темноте. </a:t>
            </a:r>
          </a:p>
          <a:p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·  В Швейцарии не едят белый гриб,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считают его несъедобным. </a:t>
            </a:r>
          </a:p>
          <a:p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·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Грибы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содержат в среднем 90% воды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lvl="0"/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· Мы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едим грибы ежедневно даже не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подозревая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об этом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8672" y="1772817"/>
            <a:ext cx="1719263" cy="1283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719263" cy="13504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Самые красивые грибы в мире</a:t>
            </a:r>
          </a:p>
        </p:txBody>
      </p:sp>
      <p:pic>
        <p:nvPicPr>
          <p:cNvPr id="3074" name="Picture 2" descr="&amp;Icy;&amp;ncy;&amp;tcy;&amp;iecy;&amp;rcy;&amp;ncy;&amp;iecy;&amp;tcy;-&amp;ucy;&amp;rcy;&amp;ocy;&amp;kcy; &amp;pcy;&amp;ocy; &amp;ocy;&amp;kcy;&amp;rcy;&amp;ucy;&amp;zhcy;&amp;acy;&amp;yucy;&amp;shchcy;&amp;iecy;&amp;mcy;&amp;ucy; &amp;mcy;&amp;icy;&amp;rcy;&amp;ucy; &quot;&amp;Gcy;&amp;rcy;&amp;icy;&amp;bcy;&amp;ycy;&quot; &amp;Kcy;&amp;lcy;&amp;acy;&amp;scy;&amp;scy;39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203848" y="1052736"/>
            <a:ext cx="2592288" cy="2232248"/>
          </a:xfrm>
          <a:prstGeom prst="rect">
            <a:avLst/>
          </a:prstGeom>
          <a:noFill/>
        </p:spPr>
      </p:pic>
      <p:pic>
        <p:nvPicPr>
          <p:cNvPr id="3076" name="Picture 4" descr="&amp;Vcy; &amp;Pcy;&amp;ocy;&amp;dcy;&amp;mcy;&amp;ocy;&amp;scy;&amp;kcy;&amp;ocy;&amp;vcy;&amp;softcy;&amp;iecy; &amp;ncy;&amp;acy;&amp;shcy;&amp;lcy;&amp;icy; &amp;rcy;&amp;iecy;&amp;dcy;&amp;chcy;&amp;acy;&amp;jcy;&amp;shcy;&amp;icy;&amp;jcy; &amp;dcy;&amp;lcy;&amp;yacy; &amp;Rcy;&amp;ocy;&amp;scy;&amp;scy;&amp;icy;&amp;icy; &amp;gcy;&amp;rcy;&amp;icy;&amp;bcy; - &amp;Ncy;&amp;ocy;&amp;vcy;&amp;ocy;&amp;scy;&amp;tcy;&amp;icy; - TOPNews.RU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779912" y="3645024"/>
            <a:ext cx="1584176" cy="2448272"/>
          </a:xfrm>
          <a:prstGeom prst="rect">
            <a:avLst/>
          </a:prstGeom>
          <a:noFill/>
        </p:spPr>
      </p:pic>
      <p:pic>
        <p:nvPicPr>
          <p:cNvPr id="3078" name="Picture 6" descr="http://joke4you.net/uploads/site1/big_890479_1213719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971600" y="1268760"/>
            <a:ext cx="2160240" cy="1669276"/>
          </a:xfrm>
          <a:prstGeom prst="rect">
            <a:avLst/>
          </a:prstGeom>
          <a:noFill/>
        </p:spPr>
      </p:pic>
      <p:pic>
        <p:nvPicPr>
          <p:cNvPr id="3080" name="Picture 8" descr="http://joke4you.net/uploads/site1/big_890479_1213720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203848" y="3356992"/>
            <a:ext cx="2592288" cy="2166502"/>
          </a:xfrm>
          <a:prstGeom prst="rect">
            <a:avLst/>
          </a:prstGeom>
          <a:noFill/>
        </p:spPr>
      </p:pic>
      <p:pic>
        <p:nvPicPr>
          <p:cNvPr id="3084" name="Picture 12" descr="http://joke4you.net/uploads/site1/big_890479_1213722.jp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1331640" y="3645024"/>
            <a:ext cx="1511660" cy="2456302"/>
          </a:xfrm>
          <a:prstGeom prst="rect">
            <a:avLst/>
          </a:prstGeom>
          <a:noFill/>
        </p:spPr>
      </p:pic>
      <p:pic>
        <p:nvPicPr>
          <p:cNvPr id="3086" name="Picture 14" descr="http://joke4you.net/uploads/site1/big_890479_1213723.jp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5868144" y="1268760"/>
            <a:ext cx="2160240" cy="1656184"/>
          </a:xfrm>
          <a:prstGeom prst="rect">
            <a:avLst/>
          </a:prstGeom>
          <a:noFill/>
        </p:spPr>
      </p:pic>
      <p:pic>
        <p:nvPicPr>
          <p:cNvPr id="3090" name="Picture 18" descr="http://joke4you.net/uploads/site1/big_890479_1213725.jp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899592" y="3068960"/>
            <a:ext cx="2232248" cy="2088231"/>
          </a:xfrm>
          <a:prstGeom prst="rect">
            <a:avLst/>
          </a:prstGeom>
          <a:noFill/>
        </p:spPr>
      </p:pic>
      <p:pic>
        <p:nvPicPr>
          <p:cNvPr id="3094" name="Picture 22" descr="http://joke4you.net/uploads/site1/big_890479_1213727.jp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1907704" y="3789040"/>
            <a:ext cx="2448272" cy="1983945"/>
          </a:xfrm>
          <a:prstGeom prst="rect">
            <a:avLst/>
          </a:prstGeom>
          <a:noFill/>
        </p:spPr>
      </p:pic>
      <p:pic>
        <p:nvPicPr>
          <p:cNvPr id="3104" name="Picture 32" descr="http://joke4you.net/uploads/site1/big_890479_1213733.jpg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6228184" y="3645024"/>
            <a:ext cx="1512168" cy="2476827"/>
          </a:xfrm>
          <a:prstGeom prst="rect">
            <a:avLst/>
          </a:prstGeom>
          <a:noFill/>
        </p:spPr>
      </p:pic>
      <p:pic>
        <p:nvPicPr>
          <p:cNvPr id="3102" name="Picture 30" descr="http://joke4you.net/uploads/site1/big_890479_1213732.jp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5868144" y="3068960"/>
            <a:ext cx="2232248" cy="2083089"/>
          </a:xfrm>
          <a:prstGeom prst="rect">
            <a:avLst/>
          </a:prstGeom>
          <a:noFill/>
        </p:spPr>
      </p:pic>
      <p:pic>
        <p:nvPicPr>
          <p:cNvPr id="3096" name="Picture 24" descr="http://joke4you.net/uploads/site1/big_890479_1213729.jpg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4716016" y="1556792"/>
            <a:ext cx="2448272" cy="2016224"/>
          </a:xfrm>
          <a:prstGeom prst="rect">
            <a:avLst/>
          </a:prstGeom>
          <a:noFill/>
        </p:spPr>
      </p:pic>
      <p:pic>
        <p:nvPicPr>
          <p:cNvPr id="3092" name="Picture 20" descr="http://joke4you.net/uploads/site1/big_890479_1213726.jpg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1907704" y="1556792"/>
            <a:ext cx="2448272" cy="2016224"/>
          </a:xfrm>
          <a:prstGeom prst="rect">
            <a:avLst/>
          </a:prstGeom>
          <a:noFill/>
        </p:spPr>
      </p:pic>
      <p:pic>
        <p:nvPicPr>
          <p:cNvPr id="3098" name="Picture 26" descr="http://joke4you.net/uploads/site1/big_890479_1213730.jpg"/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1835696" y="3573016"/>
            <a:ext cx="2520280" cy="1944216"/>
          </a:xfrm>
          <a:prstGeom prst="rect">
            <a:avLst/>
          </a:prstGeom>
          <a:noFill/>
        </p:spPr>
      </p:pic>
      <p:pic>
        <p:nvPicPr>
          <p:cNvPr id="3082" name="Picture 10" descr="http://joke4you.net/uploads/site1/big_890479_1213721.jpg"/>
          <p:cNvPicPr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3275856" y="1556792"/>
            <a:ext cx="2520280" cy="1944216"/>
          </a:xfrm>
          <a:prstGeom prst="rect">
            <a:avLst/>
          </a:prstGeom>
          <a:noFill/>
        </p:spPr>
      </p:pic>
      <p:pic>
        <p:nvPicPr>
          <p:cNvPr id="3088" name="Picture 16" descr="http://joke4you.net/uploads/site1/big_890479_1213724.jpg"/>
          <p:cNvPicPr>
            <a:picLocks noChangeAspect="1" noChangeArrowheads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>
            <a:off x="4716016" y="3789040"/>
            <a:ext cx="2448272" cy="2016224"/>
          </a:xfrm>
          <a:prstGeom prst="rect">
            <a:avLst/>
          </a:prstGeom>
          <a:noFill/>
        </p:spPr>
      </p:pic>
      <p:pic>
        <p:nvPicPr>
          <p:cNvPr id="3100" name="Picture 28" descr="http://joke4you.net/uploads/site1/big_890479_1213731.jpg"/>
          <p:cNvPicPr>
            <a:picLocks noChangeAspect="1" noChangeArrowheads="1"/>
          </p:cNvPicPr>
          <p:nvPr/>
        </p:nvPicPr>
        <p:blipFill>
          <a:blip r:embed="rId30" cstate="screen"/>
          <a:srcRect/>
          <a:stretch>
            <a:fillRect/>
          </a:stretch>
        </p:blipFill>
        <p:spPr bwMode="auto">
          <a:xfrm>
            <a:off x="4860032" y="3573016"/>
            <a:ext cx="2520280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987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269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Начальная</vt:lpstr>
      <vt:lpstr>1_Начальная</vt:lpstr>
      <vt:lpstr>2_Начальная</vt:lpstr>
      <vt:lpstr>3_Начальная</vt:lpstr>
      <vt:lpstr>4_Начальная</vt:lpstr>
      <vt:lpstr>5_Начальная</vt:lpstr>
      <vt:lpstr>6_Начальная</vt:lpstr>
      <vt:lpstr>8_Начальная</vt:lpstr>
      <vt:lpstr>9_Начальная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quinji</cp:lastModifiedBy>
  <cp:revision>7</cp:revision>
  <dcterms:created xsi:type="dcterms:W3CDTF">2015-02-05T10:09:17Z</dcterms:created>
  <dcterms:modified xsi:type="dcterms:W3CDTF">2022-04-17T05:26:06Z</dcterms:modified>
</cp:coreProperties>
</file>