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4" r:id="rId5"/>
    <p:sldId id="266" r:id="rId6"/>
    <p:sldId id="259" r:id="rId7"/>
    <p:sldId id="260" r:id="rId8"/>
    <p:sldId id="261" r:id="rId9"/>
    <p:sldId id="262" r:id="rId10"/>
    <p:sldId id="263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9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510/157047226.11d/0_a38da_88d2d471_XL" TargetMode="External"/><Relationship Id="rId3" Type="http://schemas.openxmlformats.org/officeDocument/2006/relationships/hyperlink" Target="http://argtango.ru/files/gallery/smail/freedo_Smiley_with_glasses.png" TargetMode="External"/><Relationship Id="rId7" Type="http://schemas.openxmlformats.org/officeDocument/2006/relationships/hyperlink" Target="http://www.silkdream.ru/pict/mult-pict.narod.ru205.jpg" TargetMode="External"/><Relationship Id="rId2" Type="http://schemas.openxmlformats.org/officeDocument/2006/relationships/hyperlink" Target="http://mediasubs.ru/group/uploads/in/intellektualnaya-sobstvennost/image2/tZjBmNjB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ladraz.ru/images/0-7.jpg" TargetMode="External"/><Relationship Id="rId11" Type="http://schemas.openxmlformats.org/officeDocument/2006/relationships/hyperlink" Target="http://mediasubs.ru/group/uploads/fo/formula-schastya/image2/UxZC00OWF.jpg" TargetMode="External"/><Relationship Id="rId5" Type="http://schemas.openxmlformats.org/officeDocument/2006/relationships/hyperlink" Target="http://murmolka.com/img/l/leprastuff.ru/data/img/20090323/938e90f038a951344d022ee736c479fe.jpg" TargetMode="External"/><Relationship Id="rId10" Type="http://schemas.openxmlformats.org/officeDocument/2006/relationships/hyperlink" Target="http://www.maminclass.ru/uploads/posts/2012-02/1328889832_zlyuka2.png" TargetMode="External"/><Relationship Id="rId4" Type="http://schemas.openxmlformats.org/officeDocument/2006/relationships/hyperlink" Target="http://i021.radikal.ru/1205/3b/6e26761bbe94.jpg" TargetMode="External"/><Relationship Id="rId9" Type="http://schemas.openxmlformats.org/officeDocument/2006/relationships/hyperlink" Target="http://effetmer.e.f.pic.centerblog.net/353ebf08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98682"/>
            <a:ext cx="7714859" cy="4664809"/>
          </a:xfrm>
        </p:spPr>
        <p:txBody>
          <a:bodyPr/>
          <a:lstStyle/>
          <a:p>
            <a:pPr marL="18288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Имена существительные общего рода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76277572_large_school03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7"/>
            <a:ext cx="4027854" cy="39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92696"/>
            <a:ext cx="5382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Домашнее </a:t>
            </a:r>
            <a:r>
              <a:rPr lang="ru-RU" sz="2400" b="1" dirty="0"/>
              <a:t>задание. 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dirty="0"/>
              <a:t>1 уровень: с помощью толкового словаря объяснить значение существительного общего рода «дока». </a:t>
            </a:r>
          </a:p>
          <a:p>
            <a:r>
              <a:rPr lang="ru-RU" sz="2400" dirty="0"/>
              <a:t>2 уровень:  упражнение </a:t>
            </a:r>
            <a:r>
              <a:rPr lang="ru-RU" sz="2400"/>
              <a:t>№ </a:t>
            </a:r>
            <a:r>
              <a:rPr lang="ru-RU" sz="2400" smtClean="0"/>
              <a:t>277 </a:t>
            </a:r>
            <a:r>
              <a:rPr lang="ru-RU" sz="2400" smtClean="0"/>
              <a:t>или </a:t>
            </a:r>
            <a:r>
              <a:rPr lang="ru-RU" sz="2400" smtClean="0"/>
              <a:t>278.</a:t>
            </a:r>
            <a:endParaRPr lang="ru-RU" sz="2400" dirty="0"/>
          </a:p>
          <a:p>
            <a:r>
              <a:rPr lang="ru-RU" sz="2400" dirty="0"/>
              <a:t>3 уровень: Составить рассказ о своих одноклассниках, употребляя имена существительные общего рода устно. </a:t>
            </a:r>
          </a:p>
        </p:txBody>
      </p:sp>
      <p:pic>
        <p:nvPicPr>
          <p:cNvPr id="3074" name="Picture 2" descr="E:\UxZC00O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21990"/>
            <a:ext cx="2592288" cy="41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8280400" cy="5721350"/>
          </a:xfrm>
        </p:spPr>
        <p:txBody>
          <a:bodyPr/>
          <a:lstStyle/>
          <a:p>
            <a:pPr marL="45720" indent="0">
              <a:buNone/>
            </a:pPr>
            <a:r>
              <a:rPr lang="ru-RU" sz="1800" dirty="0"/>
              <a:t>1 слайд     </a:t>
            </a:r>
            <a:r>
              <a:rPr lang="ru-RU" sz="1800" u="sng" dirty="0">
                <a:hlinkClick r:id="rId2"/>
              </a:rPr>
              <a:t>http://mediasubs.ru/group/uploads/in/intellektualnaya-sobstvennost/image2/tZjBmNjBl.jpg</a:t>
            </a:r>
            <a:endParaRPr lang="ru-RU" sz="1800" dirty="0"/>
          </a:p>
          <a:p>
            <a:pPr marL="45720" indent="0">
              <a:buNone/>
            </a:pPr>
            <a:r>
              <a:rPr lang="ru-RU" sz="1800" dirty="0" smtClean="0"/>
              <a:t>2 слайд </a:t>
            </a:r>
            <a:r>
              <a:rPr lang="ru-RU" sz="1800" u="sng" dirty="0" smtClean="0">
                <a:hlinkClick r:id="rId3"/>
              </a:rPr>
              <a:t>http://argtango.ru/files/gallery/smail/freedo_Smiley_with_glasses.png</a:t>
            </a:r>
            <a:endParaRPr lang="ru-RU" sz="1800" u="sng" dirty="0" smtClean="0"/>
          </a:p>
          <a:p>
            <a:pPr marL="4572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3 слайд </a:t>
            </a:r>
            <a:r>
              <a:rPr lang="ru-RU" sz="1800" u="sng" dirty="0">
                <a:hlinkClick r:id="rId4"/>
              </a:rPr>
              <a:t>http://</a:t>
            </a:r>
            <a:r>
              <a:rPr lang="ru-RU" sz="1800" u="sng" dirty="0" smtClean="0">
                <a:hlinkClick r:id="rId4"/>
              </a:rPr>
              <a:t>i021.radikal.ru/1205/3b/6e26761bbe94.jpg</a:t>
            </a:r>
            <a:endParaRPr lang="ru-RU" sz="1800" u="sng" dirty="0" smtClean="0"/>
          </a:p>
          <a:p>
            <a:pPr marL="45720" indent="0">
              <a:buNone/>
            </a:pPr>
            <a:r>
              <a:rPr lang="ru-RU" sz="1800" dirty="0"/>
              <a:t>4 слайд </a:t>
            </a:r>
            <a:r>
              <a:rPr lang="ru-RU" sz="1800" u="sng" dirty="0">
                <a:hlinkClick r:id="rId5"/>
              </a:rPr>
              <a:t>http://</a:t>
            </a:r>
            <a:r>
              <a:rPr lang="ru-RU" sz="1800" u="sng" dirty="0" smtClean="0">
                <a:hlinkClick r:id="rId5"/>
              </a:rPr>
              <a:t>murmolka.com/img/l/leprastuff.ru/data/img/20090323/938e90f038a951344d022ee736c479fe.jpg</a:t>
            </a:r>
            <a:endParaRPr lang="ru-RU" sz="1800" u="sng" dirty="0" smtClean="0"/>
          </a:p>
          <a:p>
            <a:pPr marL="45720" indent="0">
              <a:buNone/>
            </a:pPr>
            <a:r>
              <a:rPr lang="ru-RU" sz="1800" u="sng" dirty="0">
                <a:hlinkClick r:id="rId6"/>
              </a:rPr>
              <a:t>http://kladraz.ru/images/0-7.jpg</a:t>
            </a:r>
            <a:endParaRPr lang="ru-RU" sz="1800" dirty="0"/>
          </a:p>
          <a:p>
            <a:pPr marL="45720" indent="0">
              <a:buNone/>
            </a:pPr>
            <a:r>
              <a:rPr lang="ru-RU" sz="1800" dirty="0"/>
              <a:t>5 слайд  </a:t>
            </a:r>
            <a:r>
              <a:rPr lang="ru-RU" sz="1800" u="sng" dirty="0">
                <a:hlinkClick r:id="rId7"/>
              </a:rPr>
              <a:t>http://</a:t>
            </a:r>
            <a:r>
              <a:rPr lang="ru-RU" sz="1800" u="sng" dirty="0" smtClean="0">
                <a:hlinkClick r:id="rId7"/>
              </a:rPr>
              <a:t>www.silkdream.ru/pict/mult-pict.narod.ru205.jpg</a:t>
            </a:r>
            <a:endParaRPr lang="ru-RU" sz="1800" u="sng" dirty="0" smtClean="0"/>
          </a:p>
          <a:p>
            <a:pPr marL="45720" indent="0">
              <a:buNone/>
            </a:pPr>
            <a:r>
              <a:rPr lang="ru-RU" sz="1800" dirty="0"/>
              <a:t>8 слайд </a:t>
            </a:r>
            <a:r>
              <a:rPr lang="ru-RU" sz="1800" u="sng" dirty="0">
                <a:hlinkClick r:id="rId8"/>
              </a:rPr>
              <a:t>http://</a:t>
            </a:r>
            <a:r>
              <a:rPr lang="ru-RU" sz="1800" u="sng" dirty="0" smtClean="0">
                <a:hlinkClick r:id="rId8"/>
              </a:rPr>
              <a:t>img-fotki.yandex.ru/get/6510/157047226.11d/0_a38da_88d2d471_XL</a:t>
            </a:r>
            <a:endParaRPr lang="ru-RU" sz="1800" u="sng" dirty="0" smtClean="0"/>
          </a:p>
          <a:p>
            <a:pPr marL="45720" indent="0">
              <a:buNone/>
            </a:pPr>
            <a:r>
              <a:rPr lang="ru-RU" sz="1800" dirty="0"/>
              <a:t>9 слайд </a:t>
            </a:r>
            <a:r>
              <a:rPr lang="ru-RU" sz="1800" u="sng" dirty="0">
                <a:hlinkClick r:id="rId9"/>
              </a:rPr>
              <a:t>http://effetmer.e.f.pic.centerblog.net/353ebf08.png</a:t>
            </a:r>
            <a:endParaRPr lang="ru-RU" sz="1800" dirty="0"/>
          </a:p>
          <a:p>
            <a:pPr marL="45720" indent="0">
              <a:buNone/>
            </a:pPr>
            <a:r>
              <a:rPr lang="ru-RU" sz="1800" dirty="0"/>
              <a:t> </a:t>
            </a:r>
            <a:r>
              <a:rPr lang="ru-RU" sz="1800" u="sng" dirty="0" smtClean="0">
                <a:hlinkClick r:id="rId10"/>
              </a:rPr>
              <a:t>http</a:t>
            </a:r>
            <a:r>
              <a:rPr lang="ru-RU" sz="1800" u="sng" dirty="0">
                <a:hlinkClick r:id="rId10"/>
              </a:rPr>
              <a:t>://</a:t>
            </a:r>
            <a:r>
              <a:rPr lang="ru-RU" sz="1800" u="sng" dirty="0" smtClean="0">
                <a:hlinkClick r:id="rId10"/>
              </a:rPr>
              <a:t>www.maminclass.ru/uploads/posts/2012-02/1328889832_zlyuka2.png</a:t>
            </a:r>
            <a:endParaRPr lang="ru-RU" sz="1800" u="sng" dirty="0" smtClean="0"/>
          </a:p>
          <a:p>
            <a:pPr marL="45720" indent="0">
              <a:buNone/>
            </a:pPr>
            <a:r>
              <a:rPr lang="ru-RU" sz="1800" dirty="0"/>
              <a:t>10 слайд </a:t>
            </a:r>
            <a:r>
              <a:rPr lang="ru-RU" sz="1800" u="sng" dirty="0">
                <a:hlinkClick r:id="rId11"/>
              </a:rPr>
              <a:t>http://mediasubs.ru/group/uploads/fo/formula-schastya/image2/UxZC00OWF.jpg</a:t>
            </a: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118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04664"/>
            <a:ext cx="6453336" cy="2865472"/>
          </a:xfrm>
        </p:spPr>
        <p:txBody>
          <a:bodyPr>
            <a:normAutofit/>
          </a:bodyPr>
          <a:lstStyle/>
          <a:p>
            <a:pPr marL="1481328" lvl="5" indent="0">
              <a:buNone/>
            </a:pPr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35" y="2780928"/>
            <a:ext cx="676875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21257"/>
            <a:ext cx="8410847" cy="50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552728" cy="2394287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Имя существительное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4380" y="188640"/>
            <a:ext cx="86796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 языке одни предметы называю,</a:t>
            </a: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Запомните, друзья, вот главный мой секрет:</a:t>
            </a: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процесс и признак я обозначаю,</a:t>
            </a:r>
            <a:r>
              <a:rPr lang="ru-RU" alt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i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их всегда вам представляю как предмет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E:\sonriente-con-gafas_17-303130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19337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7531" y="1844824"/>
            <a:ext cx="259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непоседа.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7087" y="567579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т</a:t>
            </a:r>
            <a:r>
              <a:rPr lang="ru-RU" sz="3600" b="1" i="1" dirty="0" smtClean="0"/>
              <a:t>ихоня.</a:t>
            </a:r>
            <a:endParaRPr lang="ru-RU" sz="3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54874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Лена -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460" y="1844823"/>
            <a:ext cx="266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Андрей -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95910"/>
            <a:ext cx="5004878" cy="28414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Андрей </a:t>
            </a:r>
            <a:r>
              <a:rPr lang="ru-RU" sz="3600" dirty="0"/>
              <a:t>-</a:t>
            </a:r>
            <a:r>
              <a:rPr lang="ru-RU" sz="3600" dirty="0" smtClean="0"/>
              <a:t> тихоня.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Лена- непоседа. </a:t>
            </a:r>
            <a:endParaRPr lang="ru-RU" sz="3600" dirty="0"/>
          </a:p>
        </p:txBody>
      </p:sp>
      <p:pic>
        <p:nvPicPr>
          <p:cNvPr id="8194" name="Picture 2" descr="E:\6e26761bbe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55" y="2670759"/>
            <a:ext cx="3965645" cy="41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12776"/>
            <a:ext cx="6054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Имена </a:t>
            </a:r>
            <a:r>
              <a:rPr lang="ru-RU" sz="3600" dirty="0" smtClean="0"/>
              <a:t>существительные общего </a:t>
            </a:r>
            <a:r>
              <a:rPr lang="ru-RU" sz="3600" dirty="0"/>
              <a:t>рода</a:t>
            </a:r>
          </a:p>
        </p:txBody>
      </p:sp>
      <p:pic>
        <p:nvPicPr>
          <p:cNvPr id="7170" name="Picture 2" descr="E:\544sk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463"/>
            <a:ext cx="3059832" cy="50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0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219220" cy="31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5655" y="2741126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Ч</a:t>
            </a:r>
            <a:r>
              <a:rPr lang="ru-RU" sz="2400" dirty="0" smtClean="0"/>
              <a:t>истюля</a:t>
            </a:r>
            <a:r>
              <a:rPr lang="ru-RU" sz="2400" dirty="0"/>
              <a:t>, сладкоежка </a:t>
            </a:r>
            <a:r>
              <a:rPr lang="ru-RU" sz="2400" dirty="0" smtClean="0"/>
              <a:t>задира</a:t>
            </a:r>
            <a:r>
              <a:rPr lang="ru-RU" sz="2400" dirty="0"/>
              <a:t>,  обжора, подлиза, плакса, ябеда</a:t>
            </a:r>
            <a:r>
              <a:rPr lang="ru-RU" sz="2400" dirty="0" smtClean="0"/>
              <a:t>,</a:t>
            </a:r>
            <a:r>
              <a:rPr lang="ru-RU" sz="2400" dirty="0"/>
              <a:t> </a:t>
            </a:r>
            <a:r>
              <a:rPr lang="ru-RU" sz="2400" dirty="0" smtClean="0"/>
              <a:t>сластена, </a:t>
            </a:r>
            <a:r>
              <a:rPr lang="ru-RU" sz="2400" dirty="0"/>
              <a:t>рева, забияка</a:t>
            </a:r>
            <a:r>
              <a:rPr lang="ru-RU" sz="2400" dirty="0" smtClean="0"/>
              <a:t>,</a:t>
            </a:r>
            <a:r>
              <a:rPr lang="ru-RU" sz="2400" dirty="0"/>
              <a:t> непоседа,</a:t>
            </a:r>
            <a:r>
              <a:rPr lang="ru-RU" sz="2400" dirty="0" smtClean="0"/>
              <a:t> </a:t>
            </a:r>
            <a:r>
              <a:rPr lang="ru-RU" sz="2400" dirty="0"/>
              <a:t>разиня, придира, зануда, грязнуля, тихоня, умница, </a:t>
            </a:r>
            <a:r>
              <a:rPr lang="ru-RU" sz="2400" dirty="0" smtClean="0"/>
              <a:t>зазнайка</a:t>
            </a:r>
            <a:r>
              <a:rPr lang="ru-RU" sz="2400" dirty="0"/>
              <a:t>, </a:t>
            </a:r>
            <a:r>
              <a:rPr lang="ru-RU" sz="2400" dirty="0" smtClean="0"/>
              <a:t>растяпа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бедняжка.</a:t>
            </a:r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7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Запишите слова в два столбика: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1 столбик - существительные общего рода, которые называют непривлекательные черты характера человека; 2столбик-другие существительные общего рода.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6146" name="Picture 2" descr="E:\479449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5513"/>
            <a:ext cx="2376264" cy="38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260648"/>
            <a:ext cx="9828584" cy="115212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Вставь пропущенные буквы.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2536" y="1556792"/>
            <a:ext cx="6408712" cy="4896544"/>
          </a:xfrm>
        </p:spPr>
        <p:txBody>
          <a:bodyPr>
            <a:normAutofit fontScale="77500" lnSpcReduction="20000"/>
          </a:bodyPr>
          <a:lstStyle/>
          <a:p>
            <a:pPr marL="640080" lvl="2" indent="0">
              <a:buNone/>
            </a:pPr>
            <a:endParaRPr lang="ru-RU" sz="4000" b="1" dirty="0" smtClean="0"/>
          </a:p>
          <a:p>
            <a:pPr marL="640080" lvl="2" indent="0">
              <a:buNone/>
            </a:pPr>
            <a:r>
              <a:rPr lang="ru-RU" sz="4000" b="1" dirty="0" smtClean="0"/>
              <a:t>1.Мой </a:t>
            </a:r>
            <a:r>
              <a:rPr lang="ru-RU" sz="4000" b="1" dirty="0"/>
              <a:t>брат Витя - </a:t>
            </a:r>
            <a:r>
              <a:rPr lang="ru-RU" sz="4000" b="1" dirty="0" err="1"/>
              <a:t>настоящ</a:t>
            </a:r>
            <a:r>
              <a:rPr lang="ru-RU" sz="4000" b="1" dirty="0"/>
              <a:t>… </a:t>
            </a:r>
            <a:r>
              <a:rPr lang="ru-RU" sz="4000" b="1" dirty="0" smtClean="0"/>
              <a:t>забияка.</a:t>
            </a:r>
          </a:p>
          <a:p>
            <a:pPr marL="640080" lvl="2" indent="0">
              <a:buNone/>
            </a:pPr>
            <a:endParaRPr lang="ru-RU" sz="4000" b="1" dirty="0" smtClean="0"/>
          </a:p>
          <a:p>
            <a:pPr marL="640080" lvl="2" indent="0">
              <a:buNone/>
            </a:pPr>
            <a:r>
              <a:rPr lang="ru-RU" sz="4000" b="1" dirty="0" smtClean="0"/>
              <a:t>2.Сестренка Оля - всем </a:t>
            </a:r>
            <a:r>
              <a:rPr lang="ru-RU" sz="4000" b="1" dirty="0" err="1" smtClean="0"/>
              <a:t>известн</a:t>
            </a:r>
            <a:r>
              <a:rPr lang="ru-RU" sz="4000" b="1" dirty="0" smtClean="0"/>
              <a:t>… тихоня.</a:t>
            </a:r>
          </a:p>
          <a:p>
            <a:pPr marL="45720" indent="0" algn="ctr">
              <a:buNone/>
            </a:pPr>
            <a:r>
              <a:rPr lang="ru-RU" sz="4000" b="1" dirty="0" smtClean="0"/>
              <a:t>   </a:t>
            </a:r>
          </a:p>
          <a:p>
            <a:pPr marL="45720" indent="0" algn="ctr">
              <a:buNone/>
            </a:pPr>
            <a:r>
              <a:rPr lang="ru-RU" sz="4000" b="1" dirty="0" smtClean="0"/>
              <a:t>   3.Эт</a:t>
            </a:r>
            <a:r>
              <a:rPr lang="ru-RU" sz="4000" b="1" dirty="0"/>
              <a:t>… 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маленьк</a:t>
            </a:r>
            <a:r>
              <a:rPr lang="ru-RU" sz="4000" b="1" dirty="0"/>
              <a:t>… </a:t>
            </a:r>
            <a:r>
              <a:rPr lang="ru-RU" sz="4000" b="1" dirty="0" smtClean="0"/>
              <a:t>  непоседа</a:t>
            </a:r>
          </a:p>
          <a:p>
            <a:pPr marL="45720" indent="0" algn="ctr">
              <a:buNone/>
            </a:pPr>
            <a:r>
              <a:rPr lang="ru-RU" sz="4000" b="1" dirty="0" smtClean="0"/>
              <a:t>       не       мог </a:t>
            </a:r>
            <a:r>
              <a:rPr lang="ru-RU" sz="4000" b="1" dirty="0"/>
              <a:t>усидеть спокойно ни </a:t>
            </a:r>
            <a:r>
              <a:rPr lang="ru-RU" sz="4000" b="1" dirty="0" smtClean="0"/>
              <a:t>   минуты</a:t>
            </a:r>
            <a:r>
              <a:rPr lang="ru-RU" sz="4000" b="1" dirty="0"/>
              <a:t>.</a:t>
            </a:r>
          </a:p>
          <a:p>
            <a:pPr marL="45720" indent="0">
              <a:buNone/>
            </a:pPr>
            <a:endParaRPr lang="ru-RU" sz="4000" b="1" dirty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E:\3162418-f95aa3e0843c70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91" y="3945880"/>
            <a:ext cx="2912120" cy="29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16824" cy="12479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Алгоритм согласования существительных общего рода с прилагательными и местоимениями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7389440" cy="475252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1.Найдем в предложении существительные общего рода.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2.Определим к лицу мужского или женского пола оно относится.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3.Если мужского, то существительное общего рода и окончания прилагательного и местоимения будут соответствовать мужскому роду.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4.Если женского рода, то и существительное общего рода и прилагательное будут женского рода.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Например:</a:t>
            </a:r>
            <a:r>
              <a:rPr lang="ru-RU" i="1" dirty="0">
                <a:solidFill>
                  <a:srgbClr val="7030A0"/>
                </a:solidFill>
              </a:rPr>
              <a:t>1)Забияка-существительное общего рода, относится к существительному Витя. </a:t>
            </a:r>
            <a:r>
              <a:rPr lang="ru-RU" i="1" dirty="0" smtClean="0">
                <a:solidFill>
                  <a:srgbClr val="7030A0"/>
                </a:solidFill>
              </a:rPr>
              <a:t>                   2)Витя </a:t>
            </a:r>
            <a:r>
              <a:rPr lang="ru-RU" i="1" dirty="0">
                <a:solidFill>
                  <a:srgbClr val="7030A0"/>
                </a:solidFill>
              </a:rPr>
              <a:t>- брат, мальчик, обозначает лицо мужского пола.</a:t>
            </a:r>
          </a:p>
          <a:p>
            <a:pPr marL="45720" indent="0">
              <a:buNone/>
            </a:pPr>
            <a:r>
              <a:rPr lang="ru-RU" i="1" dirty="0">
                <a:solidFill>
                  <a:srgbClr val="7030A0"/>
                </a:solidFill>
              </a:rPr>
              <a:t>3)Забияка - мужской род, значит «Мой брат Витя - настоящий забияка».</a:t>
            </a:r>
          </a:p>
        </p:txBody>
      </p:sp>
    </p:spTree>
    <p:extLst>
      <p:ext uri="{BB962C8B-B14F-4D97-AF65-F5344CB8AC3E}">
        <p14:creationId xmlns:p14="http://schemas.microsoft.com/office/powerpoint/2010/main" val="20137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332" y="602107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/>
              <a:t>Плакса, вакса, гуталин,</a:t>
            </a:r>
            <a:br>
              <a:rPr lang="ru-RU" sz="2800" b="1" dirty="0"/>
            </a:br>
            <a:r>
              <a:rPr lang="ru-RU" sz="2800" b="1" dirty="0"/>
              <a:t>На носу горячий блин.</a:t>
            </a:r>
            <a:br>
              <a:rPr lang="ru-RU" sz="2800" b="1" dirty="0"/>
            </a:br>
            <a:r>
              <a:rPr lang="ru-RU" sz="2800" b="1" dirty="0"/>
              <a:t>Плакать не годится,</a:t>
            </a:r>
            <a:br>
              <a:rPr lang="ru-RU" sz="2800" b="1" dirty="0"/>
            </a:br>
            <a:r>
              <a:rPr lang="ru-RU" sz="2800" b="1" dirty="0"/>
              <a:t>Можно простудиться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Жадина-говядина,</a:t>
            </a:r>
            <a:br>
              <a:rPr lang="ru-RU" sz="2800" b="1" dirty="0" smtClean="0"/>
            </a:br>
            <a:r>
              <a:rPr lang="ru-RU" sz="2800" b="1" dirty="0" smtClean="0"/>
              <a:t>Три копейки дадено,</a:t>
            </a:r>
            <a:br>
              <a:rPr lang="ru-RU" sz="2800" b="1" dirty="0" smtClean="0"/>
            </a:br>
            <a:r>
              <a:rPr lang="ru-RU" sz="2800" b="1" dirty="0" smtClean="0"/>
              <a:t>На четвертую копейку</a:t>
            </a:r>
            <a:br>
              <a:rPr lang="ru-RU" sz="2800" b="1" dirty="0" smtClean="0"/>
            </a:br>
            <a:r>
              <a:rPr lang="ru-RU" sz="2800" b="1" dirty="0" smtClean="0"/>
              <a:t>Расшибётся об скамейку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E:\0_a38da_88d2d471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24604"/>
            <a:ext cx="344175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237" y="410454"/>
            <a:ext cx="756221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Написать сочинение-миниатюру «</a:t>
            </a:r>
            <a:r>
              <a:rPr lang="ru-RU" sz="3200" b="1" i="1" u="sng" dirty="0"/>
              <a:t>Характер моего друга</a:t>
            </a:r>
            <a:r>
              <a:rPr lang="ru-RU" sz="3200" dirty="0"/>
              <a:t>» с употреблением существительных общего рода по плану: </a:t>
            </a:r>
          </a:p>
          <a:p>
            <a:r>
              <a:rPr lang="ru-RU" sz="2800" dirty="0"/>
              <a:t>1 предложение - положительные черты характера;</a:t>
            </a:r>
          </a:p>
          <a:p>
            <a:r>
              <a:rPr lang="ru-RU" sz="2800" dirty="0"/>
              <a:t>2предложение - отрицательные черты характера;</a:t>
            </a:r>
          </a:p>
          <a:p>
            <a:r>
              <a:rPr lang="ru-RU" sz="2800" dirty="0"/>
              <a:t>3предложение-свое отношение.</a:t>
            </a:r>
            <a:r>
              <a:rPr lang="ru-RU" sz="3200" dirty="0"/>
              <a:t> </a:t>
            </a:r>
          </a:p>
          <a:p>
            <a:r>
              <a:rPr lang="ru-RU" sz="2400" dirty="0"/>
              <a:t>Образец: Моя подруга Таня - большая умница, чистюля и сластена. Иногда она бывает ужасной задирой и ябедой. Но я ее люблю.</a:t>
            </a:r>
          </a:p>
        </p:txBody>
      </p:sp>
      <p:pic>
        <p:nvPicPr>
          <p:cNvPr id="5122" name="Picture 2" descr="E:\353ebf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5144"/>
            <a:ext cx="1352849" cy="20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1328889832_zlyuk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9" y="116632"/>
            <a:ext cx="1291591" cy="24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</TotalTime>
  <Words>392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Имена существительные общего рода</vt:lpstr>
      <vt:lpstr>Я в языке одни предметы называю, Запомните, друзья, вот главный мой секрет: Когда процесс и признак я обозначаю, То их всегда вам представляю как предмет </vt:lpstr>
      <vt:lpstr>Андрей - тихоня.  Лена- непоседа. </vt:lpstr>
      <vt:lpstr>Презентация PowerPoint</vt:lpstr>
      <vt:lpstr>Презентация PowerPoint</vt:lpstr>
      <vt:lpstr>Вставь пропущенные буквы.</vt:lpstr>
      <vt:lpstr> Алгоритм согласования существительных общего рода с прилагательными и местоимениями.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 языке одни предметы называю, Запомните, друзья, вот главный мой секрет: Когда процесс и признак я обозначаю, То их всегда вам представляю как предмет</dc:title>
  <dc:creator>User</dc:creator>
  <cp:lastModifiedBy>User</cp:lastModifiedBy>
  <cp:revision>35</cp:revision>
  <dcterms:created xsi:type="dcterms:W3CDTF">2014-12-10T17:56:25Z</dcterms:created>
  <dcterms:modified xsi:type="dcterms:W3CDTF">2014-12-17T12:12:23Z</dcterms:modified>
</cp:coreProperties>
</file>